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43891200" cy="329184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 Narrow" panose="020B0606020202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2">
          <p15:clr>
            <a:srgbClr val="A4A3A4"/>
          </p15:clr>
        </p15:guide>
        <p15:guide id="2" orient="horz" pos="20285">
          <p15:clr>
            <a:srgbClr val="A4A3A4"/>
          </p15:clr>
        </p15:guide>
        <p15:guide id="3" pos="437">
          <p15:clr>
            <a:srgbClr val="A4A3A4"/>
          </p15:clr>
        </p15:guide>
        <p15:guide id="4" pos="6725">
          <p15:clr>
            <a:srgbClr val="A4A3A4"/>
          </p15:clr>
        </p15:guide>
        <p15:guide id="5" pos="7238">
          <p15:clr>
            <a:srgbClr val="A4A3A4"/>
          </p15:clr>
        </p15:guide>
        <p15:guide id="6" pos="13526">
          <p15:clr>
            <a:srgbClr val="A4A3A4"/>
          </p15:clr>
        </p15:guide>
        <p15:guide id="7" pos="14030">
          <p15:clr>
            <a:srgbClr val="A4A3A4"/>
          </p15:clr>
        </p15:guide>
        <p15:guide id="8" pos="20318">
          <p15:clr>
            <a:srgbClr val="A4A3A4"/>
          </p15:clr>
        </p15:guide>
        <p15:guide id="9" pos="20837">
          <p15:clr>
            <a:srgbClr val="A4A3A4"/>
          </p15:clr>
        </p15:guide>
        <p15:guide id="10" pos="271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0014"/>
    <a:srgbClr val="155203"/>
    <a:srgbClr val="520114"/>
    <a:srgbClr val="AB6601"/>
    <a:srgbClr val="C97801"/>
    <a:srgbClr val="35A942"/>
    <a:srgbClr val="000000"/>
    <a:srgbClr val="520214"/>
    <a:srgbClr val="524903"/>
    <a:srgbClr val="E5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 autoAdjust="0"/>
    <p:restoredTop sz="96406" autoAdjust="0"/>
  </p:normalViewPr>
  <p:slideViewPr>
    <p:cSldViewPr snapToGrid="0" snapToObjects="1">
      <p:cViewPr>
        <p:scale>
          <a:sx n="70" d="100"/>
          <a:sy n="70" d="100"/>
        </p:scale>
        <p:origin x="-3872" y="-1976"/>
      </p:cViewPr>
      <p:guideLst>
        <p:guide orient="horz" pos="3552"/>
        <p:guide orient="horz" pos="20285"/>
        <p:guide pos="437"/>
        <p:guide pos="6725"/>
        <p:guide pos="7238"/>
        <p:guide pos="13526"/>
        <p:guide pos="14030"/>
        <p:guide pos="20318"/>
        <p:guide pos="20837"/>
        <p:guide pos="271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00"/>
    </p:cViewPr>
  </p:sorterViewPr>
  <p:notesViewPr>
    <p:cSldViewPr snapToGrid="0" snapToObjects="1">
      <p:cViewPr varScale="1">
        <p:scale>
          <a:sx n="168" d="100"/>
          <a:sy n="168" d="100"/>
        </p:scale>
        <p:origin x="535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854F37-BBED-3AC1-5057-B236E45F3E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2E1C6-80CC-5099-060D-26751CB7E3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D9299-1A71-FD45-9172-3B19F322DD56}" type="datetimeFigureOut">
              <a:rPr lang="en-SE" smtClean="0"/>
              <a:t>2022-06-04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376CB-7962-F17F-7C68-B8D02293A5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5D1B5-6DEF-BD28-2464-0AC7560714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796D7-024A-D84A-A23A-49D3245A47C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17179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9E0025A-8DEA-4BB5-9578-62F3C6F6662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fld id="{DF383EEF-7302-43FD-8213-24D9AED29EB4}" type="slidenum">
              <a:rPr lang="en-US" altLang="en-US" sz="1200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8219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101" y="5705872"/>
            <a:ext cx="9974262" cy="265636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42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37375" y="1273175"/>
            <a:ext cx="10547350" cy="30929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738" y="1273175"/>
            <a:ext cx="31491237" cy="309292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3175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554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825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0894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738" y="5638800"/>
            <a:ext cx="4910137" cy="2656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6275" y="5638800"/>
            <a:ext cx="4911725" cy="2656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4165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204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097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14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65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101" y="5705872"/>
            <a:ext cx="9974262" cy="265636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907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697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37008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37375" y="1273175"/>
            <a:ext cx="10547350" cy="30929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738" y="1273175"/>
            <a:ext cx="31491237" cy="30929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0829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0226675"/>
            <a:ext cx="37306250" cy="7054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18653125"/>
            <a:ext cx="30724475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197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947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477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738" y="5638800"/>
            <a:ext cx="21018500" cy="2656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4638" y="5638800"/>
            <a:ext cx="21020087" cy="26563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38803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753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2670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16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438"/>
            <a:ext cx="37307838" cy="65373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538"/>
            <a:ext cx="37307838" cy="720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30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071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74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2843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37375" y="1273175"/>
            <a:ext cx="10547350" cy="30929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738" y="1273175"/>
            <a:ext cx="31491237" cy="30929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901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738" y="5638800"/>
            <a:ext cx="4910137" cy="265636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56275" y="5638800"/>
            <a:ext cx="4911725" cy="265636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653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7369175"/>
            <a:ext cx="19392900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0439400"/>
            <a:ext cx="19392900" cy="18965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7369175"/>
            <a:ext cx="19400837" cy="30702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0439400"/>
            <a:ext cx="19400837" cy="18965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141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559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34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1275"/>
            <a:ext cx="14439900" cy="5576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311275"/>
            <a:ext cx="24536400" cy="280939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6888163"/>
            <a:ext cx="14439900" cy="2251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453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3042563"/>
            <a:ext cx="26335037" cy="27209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2941638"/>
            <a:ext cx="26335037" cy="1975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25763538"/>
            <a:ext cx="26335037" cy="38623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42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6"/>
          <p:cNvSpPr>
            <a:spLocks noChangeArrowheads="1"/>
          </p:cNvSpPr>
          <p:nvPr userDrawn="1"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" name="Rectangle 9"/>
          <p:cNvSpPr>
            <a:spLocks noChangeArrowheads="1"/>
          </p:cNvSpPr>
          <p:nvPr userDrawn="1"/>
        </p:nvSpPr>
        <p:spPr bwMode="auto">
          <a:xfrm>
            <a:off x="0" y="4800600"/>
            <a:ext cx="43891200" cy="130175"/>
          </a:xfrm>
          <a:prstGeom prst="rect">
            <a:avLst/>
          </a:prstGeom>
          <a:solidFill>
            <a:srgbClr val="660000"/>
          </a:solidFill>
          <a:ln w="15240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960438" y="1273175"/>
            <a:ext cx="41924287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67" tIns="45624" rIns="91267" bIns="456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Rectangle 25"/>
          <p:cNvSpPr>
            <a:spLocks noChangeArrowheads="1"/>
          </p:cNvSpPr>
          <p:nvPr userDrawn="1"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 userDrawn="1"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1" name="Rectangle 3"/>
          <p:cNvSpPr>
            <a:spLocks noChangeArrowheads="1"/>
          </p:cNvSpPr>
          <p:nvPr userDrawn="1"/>
        </p:nvSpPr>
        <p:spPr bwMode="auto">
          <a:xfrm>
            <a:off x="693738" y="5638800"/>
            <a:ext cx="9974262" cy="26563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2" name="Rectangle 4"/>
          <p:cNvSpPr>
            <a:spLocks noChangeArrowheads="1"/>
          </p:cNvSpPr>
          <p:nvPr userDrawn="1"/>
        </p:nvSpPr>
        <p:spPr bwMode="auto">
          <a:xfrm>
            <a:off x="0" y="4800600"/>
            <a:ext cx="43891200" cy="130175"/>
          </a:xfrm>
          <a:prstGeom prst="rect">
            <a:avLst/>
          </a:prstGeom>
          <a:solidFill>
            <a:srgbClr val="66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60438" y="1273175"/>
            <a:ext cx="41924287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67" tIns="45624" rIns="91267" bIns="456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3738" y="5638800"/>
            <a:ext cx="9974262" cy="265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6408" tIns="456408" rIns="456408" bIns="456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2055" name="Rectangle 8"/>
          <p:cNvSpPr>
            <a:spLocks noChangeArrowheads="1"/>
          </p:cNvSpPr>
          <p:nvPr userDrawn="1"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6" name="Rectangle 9"/>
          <p:cNvSpPr>
            <a:spLocks noChangeArrowheads="1"/>
          </p:cNvSpPr>
          <p:nvPr userDrawn="1"/>
        </p:nvSpPr>
        <p:spPr bwMode="auto">
          <a:xfrm>
            <a:off x="11490325" y="5638800"/>
            <a:ext cx="20764500" cy="26563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7" name="Rectangle 11"/>
          <p:cNvSpPr>
            <a:spLocks noChangeArrowheads="1"/>
          </p:cNvSpPr>
          <p:nvPr userDrawn="1"/>
        </p:nvSpPr>
        <p:spPr bwMode="auto">
          <a:xfrm>
            <a:off x="33078738" y="5638800"/>
            <a:ext cx="9982200" cy="26563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 userDrawn="1"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5" name="Rectangle 3"/>
          <p:cNvSpPr>
            <a:spLocks noChangeArrowheads="1"/>
          </p:cNvSpPr>
          <p:nvPr userDrawn="1"/>
        </p:nvSpPr>
        <p:spPr bwMode="auto">
          <a:xfrm>
            <a:off x="693738" y="5638800"/>
            <a:ext cx="42367200" cy="265636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0" y="4800600"/>
            <a:ext cx="43891200" cy="130175"/>
          </a:xfrm>
          <a:prstGeom prst="rect">
            <a:avLst/>
          </a:prstGeom>
          <a:solidFill>
            <a:srgbClr val="66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60438" y="1273175"/>
            <a:ext cx="41924287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67" tIns="45624" rIns="91267" bIns="456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3738" y="5638800"/>
            <a:ext cx="42190987" cy="265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6408" tIns="456408" rIns="456408" bIns="456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3079" name="Rectangle 8"/>
          <p:cNvSpPr>
            <a:spLocks noChangeArrowheads="1"/>
          </p:cNvSpPr>
          <p:nvPr userDrawn="1"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34">
            <a:extLst>
              <a:ext uri="{FF2B5EF4-FFF2-40B4-BE49-F238E27FC236}">
                <a16:creationId xmlns:a16="http://schemas.microsoft.com/office/drawing/2014/main" id="{9462BFC5-CA4F-A9EF-C1F7-FB4C2B5C7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167" y="5895441"/>
            <a:ext cx="19992974" cy="2633725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144" name="Rectangle 34">
            <a:extLst>
              <a:ext uri="{FF2B5EF4-FFF2-40B4-BE49-F238E27FC236}">
                <a16:creationId xmlns:a16="http://schemas.microsoft.com/office/drawing/2014/main" id="{0823E0C0-6C06-6AD3-84CE-94A172C00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3632" y="5738614"/>
            <a:ext cx="19992974" cy="2650053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8D209226-9AEB-9985-CAFE-85D100A88EF3}"/>
              </a:ext>
            </a:extLst>
          </p:cNvPr>
          <p:cNvSpPr/>
          <p:nvPr/>
        </p:nvSpPr>
        <p:spPr bwMode="auto">
          <a:xfrm>
            <a:off x="24092440" y="28857684"/>
            <a:ext cx="17364656" cy="2015936"/>
          </a:xfrm>
          <a:prstGeom prst="roundRect">
            <a:avLst>
              <a:gd name="adj" fmla="val 0"/>
            </a:avLst>
          </a:prstGeom>
          <a:solidFill>
            <a:srgbClr val="CDE5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0251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457200" tIns="457200" rIns="457200" bIns="457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22000" indent="-514350" defTabSz="43894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68.3% of the libraries’ bytecode and 20.3 % of their total dependencies can be automatically debloated.</a:t>
            </a:r>
          </a:p>
          <a:p>
            <a:pPr marL="522000" indent="-514350" defTabSz="43894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81.5% of the clients preserve their </a:t>
            </a:r>
            <a:r>
              <a:rPr lang="en-GB" sz="2800" dirty="0" err="1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behavior</a:t>
            </a:r>
            <a:r>
              <a:rPr lang="en-GB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 when the original library is replaced by its debloated version.</a:t>
            </a:r>
            <a:endParaRPr kumimoji="0" lang="en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4560094" y="488799"/>
            <a:ext cx="34771012" cy="447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45614" rIns="91243" bIns="45614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500" b="1" dirty="0">
                <a:solidFill>
                  <a:srgbClr val="FFFFFF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Automatic Software Debloating</a:t>
            </a:r>
          </a:p>
          <a:p>
            <a:pPr algn="ctr"/>
            <a:r>
              <a:rPr lang="en-US" altLang="en-US" sz="4000" dirty="0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César Soto-Valero [</a:t>
            </a:r>
            <a:r>
              <a:rPr lang="en-US" altLang="en-US" sz="4000" dirty="0" err="1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cesarsv@kth.se</a:t>
            </a:r>
            <a:r>
              <a:rPr lang="en-US" altLang="en-US" sz="4000" dirty="0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]</a:t>
            </a:r>
          </a:p>
          <a:p>
            <a:pPr algn="ctr"/>
            <a:r>
              <a:rPr lang="en-US" altLang="en-US" sz="3600" dirty="0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Proudly supervised by Thomas Durieux, Martin </a:t>
            </a:r>
            <a:r>
              <a:rPr lang="en-US" altLang="en-US" sz="3600" dirty="0" err="1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Monperrus</a:t>
            </a:r>
            <a:r>
              <a:rPr lang="en-US" altLang="en-US" sz="3600" dirty="0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, and Benoit </a:t>
            </a:r>
            <a:r>
              <a:rPr lang="en-US" altLang="en-US" sz="3600" dirty="0" err="1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Baudry</a:t>
            </a:r>
            <a:endParaRPr lang="en-US" altLang="en-US" sz="3600" dirty="0">
              <a:solidFill>
                <a:srgbClr val="FFFFFF"/>
              </a:solidFill>
              <a:latin typeface="Concourse T2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pPr algn="ctr"/>
            <a:r>
              <a:rPr lang="en-US" altLang="en-US" sz="3600" dirty="0">
                <a:solidFill>
                  <a:srgbClr val="FFFFFF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Thankfully funded by WASP</a:t>
            </a:r>
          </a:p>
          <a:p>
            <a:pPr algn="ctr"/>
            <a:endParaRPr lang="en-US" altLang="en-US" sz="2800" dirty="0">
              <a:latin typeface="Equity Text A" pitchFamily="2" charset="77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22705582" y="5740726"/>
            <a:ext cx="20001023" cy="923136"/>
          </a:xfrm>
          <a:prstGeom prst="rect">
            <a:avLst/>
          </a:prstGeom>
          <a:solidFill>
            <a:srgbClr val="520114"/>
          </a:solidFill>
          <a:ln>
            <a:noFill/>
          </a:ln>
        </p:spPr>
        <p:txBody>
          <a:bodyPr wrap="square" lIns="91267" tIns="45624" rIns="91267" bIns="45624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n-US" altLang="en-US" sz="5400" dirty="0">
                <a:solidFill>
                  <a:srgbClr val="F8F8F8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Debloating Java Bytecode (Dynamically)</a:t>
            </a:r>
          </a:p>
        </p:txBody>
      </p:sp>
      <p:sp>
        <p:nvSpPr>
          <p:cNvPr id="4164" name="AutoShape 507"/>
          <p:cNvSpPr>
            <a:spLocks noChangeArrowheads="1"/>
          </p:cNvSpPr>
          <p:nvPr/>
        </p:nvSpPr>
        <p:spPr bwMode="auto">
          <a:xfrm>
            <a:off x="685800" y="1143000"/>
            <a:ext cx="3325813" cy="25701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defTabSz="3135313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3135313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3135313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3135313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3135313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31353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31353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31353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31353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/>
            <a:r>
              <a:rPr lang="en-US" altLang="en-US" sz="2100"/>
              <a:t>OPTIONAL</a:t>
            </a:r>
            <a:br>
              <a:rPr lang="en-US" altLang="en-US" sz="2100"/>
            </a:br>
            <a:r>
              <a:rPr lang="en-US" altLang="en-US" sz="2100"/>
              <a:t>LOGO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1F8B6-8D2E-F9DF-86E0-E234BBBBC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89" y="573088"/>
            <a:ext cx="3376324" cy="3376324"/>
          </a:xfrm>
          <a:prstGeom prst="rect">
            <a:avLst/>
          </a:prstGeom>
        </p:spPr>
      </p:pic>
      <p:sp>
        <p:nvSpPr>
          <p:cNvPr id="93" name="Text Box 7">
            <a:extLst>
              <a:ext uri="{FF2B5EF4-FFF2-40B4-BE49-F238E27FC236}">
                <a16:creationId xmlns:a16="http://schemas.microsoft.com/office/drawing/2014/main" id="{C2396AEE-D619-8EC7-554C-20153592E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06" y="5758601"/>
            <a:ext cx="20033229" cy="923136"/>
          </a:xfrm>
          <a:prstGeom prst="rect">
            <a:avLst/>
          </a:prstGeom>
          <a:solidFill>
            <a:srgbClr val="155203"/>
          </a:solidFill>
          <a:ln>
            <a:noFill/>
          </a:ln>
        </p:spPr>
        <p:txBody>
          <a:bodyPr wrap="square" lIns="91267" tIns="45624" rIns="91267" bIns="45624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n-US" altLang="en-US" sz="5400" dirty="0">
                <a:solidFill>
                  <a:srgbClr val="F8F8F8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Debloating Java Dependencies (Statically)</a:t>
            </a:r>
          </a:p>
        </p:txBody>
      </p:sp>
      <p:sp>
        <p:nvSpPr>
          <p:cNvPr id="101" name="Text Box 7">
            <a:extLst>
              <a:ext uri="{FF2B5EF4-FFF2-40B4-BE49-F238E27FC236}">
                <a16:creationId xmlns:a16="http://schemas.microsoft.com/office/drawing/2014/main" id="{390B0692-731A-D6BE-C297-63FC6DCC5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3632" y="14929000"/>
            <a:ext cx="19984924" cy="707692"/>
          </a:xfrm>
          <a:prstGeom prst="rect">
            <a:avLst/>
          </a:prstGeom>
          <a:solidFill>
            <a:srgbClr val="520114"/>
          </a:solidFill>
          <a:ln>
            <a:noFill/>
          </a:ln>
        </p:spPr>
        <p:txBody>
          <a:bodyPr wrap="square" lIns="91267" tIns="45624" rIns="91267" bIns="45624">
            <a:spAutoFit/>
          </a:bodyPr>
          <a:lstStyle>
            <a:defPPr>
              <a:defRPr lang="en-US"/>
            </a:defPPr>
            <a:lvl1pPr algn="ctr" eaLnBrk="0" hangingPunct="0">
              <a:spcBef>
                <a:spcPts val="3000"/>
              </a:spcBef>
              <a:spcAft>
                <a:spcPts val="3000"/>
              </a:spcAft>
              <a:defRPr sz="4000">
                <a:solidFill>
                  <a:srgbClr val="F8F8F8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Methodology &amp; Tool</a:t>
            </a:r>
          </a:p>
        </p:txBody>
      </p:sp>
      <p:sp>
        <p:nvSpPr>
          <p:cNvPr id="103" name="Text Box 7">
            <a:extLst>
              <a:ext uri="{FF2B5EF4-FFF2-40B4-BE49-F238E27FC236}">
                <a16:creationId xmlns:a16="http://schemas.microsoft.com/office/drawing/2014/main" id="{93E4067D-BFD9-3E0A-B138-954ECC5D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5582" y="24196260"/>
            <a:ext cx="19992974" cy="707692"/>
          </a:xfrm>
          <a:prstGeom prst="rect">
            <a:avLst/>
          </a:prstGeom>
          <a:solidFill>
            <a:srgbClr val="520014"/>
          </a:solidFill>
          <a:ln>
            <a:noFill/>
          </a:ln>
        </p:spPr>
        <p:txBody>
          <a:bodyPr wrap="square" lIns="91267" tIns="45624" rIns="91267" bIns="45624">
            <a:spAutoFit/>
          </a:bodyPr>
          <a:lstStyle>
            <a:defPPr>
              <a:defRPr lang="en-US"/>
            </a:defPPr>
            <a:lvl1pPr algn="ctr" eaLnBrk="0" hangingPunct="0">
              <a:spcBef>
                <a:spcPts val="3000"/>
              </a:spcBef>
              <a:spcAft>
                <a:spcPts val="3000"/>
              </a:spcAft>
              <a:defRPr sz="4000">
                <a:solidFill>
                  <a:srgbClr val="F8F8F8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Results</a:t>
            </a:r>
          </a:p>
        </p:txBody>
      </p:sp>
      <p:sp>
        <p:nvSpPr>
          <p:cNvPr id="104" name="Text Box 7">
            <a:extLst>
              <a:ext uri="{FF2B5EF4-FFF2-40B4-BE49-F238E27FC236}">
                <a16:creationId xmlns:a16="http://schemas.microsoft.com/office/drawing/2014/main" id="{42E2FAE5-5B2D-5AFC-7698-D3B3C638C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06" y="14922543"/>
            <a:ext cx="20001023" cy="707692"/>
          </a:xfrm>
          <a:prstGeom prst="rect">
            <a:avLst/>
          </a:prstGeom>
          <a:solidFill>
            <a:srgbClr val="155203"/>
          </a:solidFill>
          <a:ln>
            <a:noFill/>
          </a:ln>
        </p:spPr>
        <p:txBody>
          <a:bodyPr wrap="square" lIns="91267" tIns="45624" rIns="91267" bIns="45624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n-US" altLang="en-US" sz="4000" dirty="0">
                <a:solidFill>
                  <a:srgbClr val="F8F8F8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Methodology &amp; Tool</a:t>
            </a:r>
          </a:p>
        </p:txBody>
      </p:sp>
      <p:sp>
        <p:nvSpPr>
          <p:cNvPr id="106" name="Text Box 7">
            <a:extLst>
              <a:ext uri="{FF2B5EF4-FFF2-40B4-BE49-F238E27FC236}">
                <a16:creationId xmlns:a16="http://schemas.microsoft.com/office/drawing/2014/main" id="{E240C794-53B5-F4DF-3D04-626C8827B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06" y="24169726"/>
            <a:ext cx="20006896" cy="707692"/>
          </a:xfrm>
          <a:prstGeom prst="rect">
            <a:avLst/>
          </a:prstGeom>
          <a:solidFill>
            <a:srgbClr val="155203"/>
          </a:solidFill>
          <a:ln>
            <a:noFill/>
          </a:ln>
        </p:spPr>
        <p:txBody>
          <a:bodyPr wrap="square" lIns="91267" tIns="45624" rIns="91267" bIns="45624"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>
              <a:spcBef>
                <a:spcPts val="3000"/>
              </a:spcBef>
              <a:spcAft>
                <a:spcPts val="3000"/>
              </a:spcAft>
            </a:pPr>
            <a:r>
              <a:rPr lang="en-US" altLang="en-US" sz="4000" dirty="0">
                <a:solidFill>
                  <a:srgbClr val="F8F8F8"/>
                </a:solidFill>
                <a:latin typeface="LINUX BIOLINUM CAPITALS" panose="02000503000000000000" pitchFamily="2" charset="0"/>
                <a:ea typeface="LINUX BIOLINUM CAPITALS" panose="02000503000000000000" pitchFamily="2" charset="0"/>
                <a:cs typeface="LINUX BIOLINUM CAPITALS" panose="02000503000000000000" pitchFamily="2" charset="0"/>
              </a:rPr>
              <a:t>Results</a:t>
            </a:r>
          </a:p>
        </p:txBody>
      </p:sp>
      <p:sp>
        <p:nvSpPr>
          <p:cNvPr id="108" name="Text Box 14">
            <a:extLst>
              <a:ext uri="{FF2B5EF4-FFF2-40B4-BE49-F238E27FC236}">
                <a16:creationId xmlns:a16="http://schemas.microsoft.com/office/drawing/2014/main" id="{3BDD19CF-C9D8-C3B8-1D4F-852DD432B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193" y="6831886"/>
            <a:ext cx="1992198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457200" rIns="457200" bIns="457200">
            <a:spAutoFit/>
          </a:bodyPr>
          <a:lstStyle>
            <a:defPPr>
              <a:defRPr lang="en-US"/>
            </a:defPPr>
            <a:lvl1pPr algn="ctr" defTabSz="4389438" eaLnBrk="1" hangingPunct="1">
              <a:defRPr sz="280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defRPr>
            </a:lvl1pPr>
            <a:lvl2pPr marL="742950" indent="-285750" defTabSz="4389438" eaLnBrk="0" hangingPunct="0"/>
            <a:lvl3pPr marL="1143000" indent="-228600" defTabSz="4389438" eaLnBrk="0" hangingPunct="0"/>
            <a:lvl4pPr marL="1600200" indent="-228600" defTabSz="4389438" eaLnBrk="0" hangingPunct="0"/>
            <a:lvl5pPr marL="2057400" indent="-228600" defTabSz="4389438" eaLnBrk="0" hangingPunct="0"/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en-US" dirty="0"/>
              <a:t>“Developers declare software dependencies that they actually do not use in their projects.”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058222-9346-18E4-6406-C1615611F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61" y="8388146"/>
            <a:ext cx="10175112" cy="574993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E20593-3017-3CA6-91F2-80EE9859F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139" y="16207944"/>
            <a:ext cx="8633641" cy="746700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4BAAAE-7508-6744-1515-A7CAADC0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62" y="8431548"/>
            <a:ext cx="11755288" cy="571299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4C5920D-1DD7-5B87-87DD-903459D69C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571" b="9209"/>
          <a:stretch/>
        </p:blipFill>
        <p:spPr>
          <a:xfrm>
            <a:off x="23586483" y="21479551"/>
            <a:ext cx="8502586" cy="184127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5432BE-8B16-5A35-75D4-251A5F3C1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0311" y="25703745"/>
            <a:ext cx="8476785" cy="225388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C9BA4C-69DC-32EC-9582-4ED8794D6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859" y="25601676"/>
            <a:ext cx="7787971" cy="261497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91D056-B793-933E-3924-15C9C51AA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92440" y="25703745"/>
            <a:ext cx="7952993" cy="22538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6" name="Text Box 14">
            <a:extLst>
              <a:ext uri="{FF2B5EF4-FFF2-40B4-BE49-F238E27FC236}">
                <a16:creationId xmlns:a16="http://schemas.microsoft.com/office/drawing/2014/main" id="{E23A448B-DAAF-1A2D-A8D7-254389273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9125" y="6752984"/>
            <a:ext cx="1999297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“</a:t>
            </a:r>
            <a:r>
              <a:rPr lang="en-GB" altLang="en-US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T</a:t>
            </a:r>
            <a:r>
              <a:rPr lang="en-GB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he existence of disjoint execution paths makes Java projects susceptible to include unnecessary functionalities.</a:t>
            </a:r>
            <a:r>
              <a:rPr lang="en-US" altLang="en-US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”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68EFAB3B-236A-21B4-20DC-8A334915A8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8061"/>
          <a:stretch/>
        </p:blipFill>
        <p:spPr>
          <a:xfrm>
            <a:off x="23592920" y="18656066"/>
            <a:ext cx="8502585" cy="21259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6" name="Text Box 406">
            <a:extLst>
              <a:ext uri="{FF2B5EF4-FFF2-40B4-BE49-F238E27FC236}">
                <a16:creationId xmlns:a16="http://schemas.microsoft.com/office/drawing/2014/main" id="{65EC76E8-5F95-E016-2B2C-78668FB4A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7222" y="16732497"/>
            <a:ext cx="8073046" cy="16619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just" eaLnBrk="1" hangingPunct="1">
              <a:buSzPct val="110000"/>
            </a:pPr>
            <a:r>
              <a:rPr lang="en-GB" sz="2400" b="1" dirty="0"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JDBL</a:t>
            </a:r>
            <a:r>
              <a:rPr lang="en-GB" sz="2400" b="1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 </a:t>
            </a:r>
            <a:r>
              <a:rPr lang="en-GB" sz="24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automatically removes unnecessary bytecode from Java projects using coverage tools and dynamic analysis. </a:t>
            </a:r>
            <a:endParaRPr lang="en-GB" sz="2400" b="1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151" name="Text Box 406">
            <a:extLst>
              <a:ext uri="{FF2B5EF4-FFF2-40B4-BE49-F238E27FC236}">
                <a16:creationId xmlns:a16="http://schemas.microsoft.com/office/drawing/2014/main" id="{A3EAA850-9065-1D32-CC10-CC98630B9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9125" y="30953741"/>
            <a:ext cx="1996005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7650" algn="ctr" eaLnBrk="1" hangingPunct="1">
              <a:spcAft>
                <a:spcPts val="1800"/>
              </a:spcAft>
            </a:pPr>
            <a:r>
              <a:rPr lang="en-GB" sz="2800" b="1" dirty="0"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📌</a:t>
            </a:r>
            <a:r>
              <a:rPr lang="en-GB" sz="2000" b="1" dirty="0"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 Coverage-Based Debloating for Java Bytecode</a:t>
            </a:r>
            <a:r>
              <a:rPr lang="en-GB" sz="2000" b="1" i="1" dirty="0"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.</a:t>
            </a:r>
            <a:r>
              <a:rPr lang="en-GB" sz="2000" b="1" i="1" dirty="0">
                <a:latin typeface="Concourse T2" pitchFamily="2" charset="0"/>
                <a:ea typeface="LINUX BIOLINUM SLANTED" panose="02000803000000000000" pitchFamily="2" charset="0"/>
                <a:cs typeface="LINUX BIOLINUM SLANTED" panose="02000803000000000000" pitchFamily="2" charset="0"/>
              </a:rPr>
              <a:t> </a:t>
            </a:r>
            <a:r>
              <a:rPr lang="en-GB" sz="2000" dirty="0">
                <a:latin typeface="Concourse T2" pitchFamily="2" charset="0"/>
                <a:ea typeface="Linux Biolinum Slanted" panose="02000803000000000000" pitchFamily="2" charset="0"/>
                <a:cs typeface="Linux Biolinum Slanted" panose="02000803000000000000" pitchFamily="2" charset="0"/>
              </a:rPr>
              <a:t>ACM Transactions on Software Engineering and Methodology.</a:t>
            </a:r>
          </a:p>
        </p:txBody>
      </p:sp>
      <p:sp>
        <p:nvSpPr>
          <p:cNvPr id="152" name="Text Box 406">
            <a:extLst>
              <a:ext uri="{FF2B5EF4-FFF2-40B4-BE49-F238E27FC236}">
                <a16:creationId xmlns:a16="http://schemas.microsoft.com/office/drawing/2014/main" id="{CA83C6B3-5BCC-6D0E-EFB3-A7A859A37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101" y="30965184"/>
            <a:ext cx="2004933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7650" algn="ctr" eaLnBrk="1" hangingPunct="1">
              <a:spcAft>
                <a:spcPts val="1800"/>
              </a:spcAft>
            </a:pPr>
            <a:r>
              <a:rPr lang="en-GB" sz="2800" b="1" dirty="0"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📌 </a:t>
            </a:r>
            <a:r>
              <a:rPr lang="en-GB" sz="2000" b="1" dirty="0">
                <a:solidFill>
                  <a:srgbClr val="000000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A Comprehensive Study of Bloated Dependencies in the Maven Ecosystem. </a:t>
            </a:r>
            <a:r>
              <a:rPr lang="en-GB" sz="2000" dirty="0">
                <a:solidFill>
                  <a:srgbClr val="000000"/>
                </a:solidFill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Springer Empirical Software Engineering.</a:t>
            </a:r>
            <a:endParaRPr lang="en-GB" sz="2000" dirty="0">
              <a:latin typeface="Concourse T2" pitchFamily="2" charset="0"/>
              <a:ea typeface="Linux Biolinum Slanted" panose="02000803000000000000" pitchFamily="2" charset="0"/>
              <a:cs typeface="Linux Biolinum Slanted" panose="02000803000000000000" pitchFamily="2" charset="0"/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C16A5465-F985-2CEB-07B4-E00DAA71E753}"/>
              </a:ext>
            </a:extLst>
          </p:cNvPr>
          <p:cNvSpPr/>
          <p:nvPr/>
        </p:nvSpPr>
        <p:spPr bwMode="auto">
          <a:xfrm>
            <a:off x="2514859" y="28852447"/>
            <a:ext cx="17364656" cy="2015936"/>
          </a:xfrm>
          <a:prstGeom prst="roundRect">
            <a:avLst>
              <a:gd name="adj" fmla="val 0"/>
            </a:avLst>
          </a:prstGeom>
          <a:solidFill>
            <a:srgbClr val="CDE5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0251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457200" tIns="457200" rIns="457200" bIns="4572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522000" indent="-514350" defTabSz="43894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75% of the dependencies in the Maven Central repository are bloated dependencies.</a:t>
            </a:r>
          </a:p>
          <a:p>
            <a:pPr marL="522000" indent="-514350" defTabSz="4389438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21/26 of answered pull requests have been merged, removing 140 bloated dependencies in total. </a:t>
            </a:r>
          </a:p>
        </p:txBody>
      </p:sp>
      <p:sp>
        <p:nvSpPr>
          <p:cNvPr id="155" name="Text Box 406">
            <a:extLst>
              <a:ext uri="{FF2B5EF4-FFF2-40B4-BE49-F238E27FC236}">
                <a16:creationId xmlns:a16="http://schemas.microsoft.com/office/drawing/2014/main" id="{124D6618-3A19-ADD7-5375-2BECFD991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5403" y="16642667"/>
            <a:ext cx="8073048" cy="16619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 defTabSz="4389438" eaLnBrk="0" hangingPunct="0"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just" eaLnBrk="1" hangingPunct="1">
              <a:buSzPct val="110000"/>
            </a:pPr>
            <a:r>
              <a:rPr lang="en-GB" sz="2400" b="1" dirty="0" err="1">
                <a:latin typeface="Concourse T2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DepClean</a:t>
            </a:r>
            <a:r>
              <a:rPr lang="en-GB" sz="2400" dirty="0"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 automatically detects and removes bloated dependencies in Java projects through static analysis.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EFBEFD-5CDC-70FF-6219-23287183CC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07210" y="18866523"/>
            <a:ext cx="5931695" cy="460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8454F0B-D4EF-9BB1-D88A-B09C65666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86925" y="16270363"/>
            <a:ext cx="8508734" cy="167433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661D431-45FF-6A38-F6B8-4A793E3475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5403" y="18786823"/>
            <a:ext cx="8073048" cy="4771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0174CE2-A47B-D9C6-1BD1-F95E3E4EFB08}"/>
              </a:ext>
            </a:extLst>
          </p:cNvPr>
          <p:cNvSpPr txBox="1"/>
          <p:nvPr/>
        </p:nvSpPr>
        <p:spPr>
          <a:xfrm>
            <a:off x="12105404" y="16007642"/>
            <a:ext cx="80730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>
              <a:buSzPct val="110000"/>
            </a:pPr>
            <a:r>
              <a:rPr lang="en-GB" sz="2400" u="sng" dirty="0">
                <a:solidFill>
                  <a:srgbClr val="155203"/>
                </a:solidFill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https://github.com/castor-software/depclean</a:t>
            </a:r>
            <a:endParaRPr lang="en-GB" sz="2400" b="1" u="sng" dirty="0">
              <a:solidFill>
                <a:srgbClr val="155203"/>
              </a:solidFill>
              <a:latin typeface="Equity Text A" pitchFamily="2" charset="77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26D3FE-0915-53D1-E63F-43806B7F6AE0}"/>
              </a:ext>
            </a:extLst>
          </p:cNvPr>
          <p:cNvSpPr txBox="1"/>
          <p:nvPr/>
        </p:nvSpPr>
        <p:spPr>
          <a:xfrm>
            <a:off x="33367222" y="16071798"/>
            <a:ext cx="807304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1" hangingPunct="1">
              <a:buSzPct val="110000"/>
            </a:pPr>
            <a:r>
              <a:rPr lang="en-GB" sz="2400" u="sng" dirty="0">
                <a:solidFill>
                  <a:srgbClr val="520014"/>
                </a:solidFill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https://github.com/castor-software/</a:t>
            </a:r>
            <a:r>
              <a:rPr lang="en-GB" sz="2400" u="sng" dirty="0" err="1">
                <a:solidFill>
                  <a:srgbClr val="520014"/>
                </a:solidFill>
                <a:latin typeface="Equity Text A" pitchFamily="2" charset="77"/>
                <a:ea typeface="Linux Biolinum" panose="02000503000000000000" pitchFamily="2" charset="0"/>
                <a:cs typeface="Linux Biolinum" panose="02000503000000000000" pitchFamily="2" charset="0"/>
              </a:rPr>
              <a:t>jdbl</a:t>
            </a:r>
            <a:endParaRPr lang="en-GB" sz="2400" b="1" u="sng" dirty="0">
              <a:solidFill>
                <a:srgbClr val="520014"/>
              </a:solidFill>
              <a:latin typeface="Equity Text A" pitchFamily="2" charset="77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5F28882-8C51-D907-CF62-780842C34C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880" t="5909" r="2501"/>
          <a:stretch/>
        </p:blipFill>
        <p:spPr>
          <a:xfrm>
            <a:off x="12295552" y="25665965"/>
            <a:ext cx="7552966" cy="253606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202" name="Picture 106" descr="Search Icon - Download Search Icon 176556 | Noun Project">
            <a:extLst>
              <a:ext uri="{FF2B5EF4-FFF2-40B4-BE49-F238E27FC236}">
                <a16:creationId xmlns:a16="http://schemas.microsoft.com/office/drawing/2014/main" id="{7D73297E-0E0F-81F8-A1C4-4954C6EA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1950" y="6943434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06" descr="Search Icon - Download Search Icon 176556 | Noun Project">
            <a:extLst>
              <a:ext uri="{FF2B5EF4-FFF2-40B4-BE49-F238E27FC236}">
                <a16:creationId xmlns:a16="http://schemas.microsoft.com/office/drawing/2014/main" id="{26F72DCE-3253-7B25-D49D-749D02CA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49" y="7040831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457200" tIns="457200" rIns="457200" bIns="457200" numCol="1" anchor="t" anchorCtr="0" compatLnSpc="1">
        <a:prstTxWarp prst="textNoShape">
          <a:avLst/>
        </a:prstTxWarp>
        <a:spAutoFit/>
      </a:bodyPr>
      <a:lstStyle>
        <a:defPPr marL="0" marR="0" indent="0" algn="l" defTabSz="438943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14797</TotalTime>
  <Words>232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Arial Black</vt:lpstr>
      <vt:lpstr>Arial Narrow</vt:lpstr>
      <vt:lpstr>Concourse T2</vt:lpstr>
      <vt:lpstr>Equity Text A</vt:lpstr>
      <vt:lpstr>Linux Biolinum</vt:lpstr>
      <vt:lpstr>LINUX BIOLINUM CAPITALS</vt:lpstr>
      <vt:lpstr>Custom Design</vt:lpstr>
      <vt:lpstr>1_Custom Design</vt:lpstr>
      <vt:lpstr>2_Custom Design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48x36 Poster Template</dc:title>
  <dc:subject>Free PowerPoint poster templates</dc:subject>
  <dc:creator>A. Kotoulas</dc:creator>
  <cp:keywords>poster presentation, poster design, poster template</cp:keywords>
  <dc:description>Non-authorized printing of this poster template by any commercial printing service other than PosterPresentations.com is strictly prohibited._x000d_
Non-profit educational printing centers are exempt._x000d_
To obtain printing authorization call:_x000d_
1.866.649.3004_x000d_
_x000d_
© 2007 Canterbury Media Services, Inc</dc:description>
  <cp:lastModifiedBy>César Soto Valero</cp:lastModifiedBy>
  <cp:revision>201</cp:revision>
  <cp:lastPrinted>2013-03-03T18:28:25Z</cp:lastPrinted>
  <dcterms:created xsi:type="dcterms:W3CDTF">2005-05-18T01:24:28Z</dcterms:created>
  <dcterms:modified xsi:type="dcterms:W3CDTF">2022-06-07T11:37:29Z</dcterms:modified>
  <cp:category>Powerpoint poster templates</cp:category>
</cp:coreProperties>
</file>